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4" r:id="rId8"/>
    <p:sldId id="261" r:id="rId9"/>
    <p:sldId id="265" r:id="rId10"/>
    <p:sldId id="267" r:id="rId11"/>
    <p:sldId id="266" r:id="rId12"/>
    <p:sldId id="268" r:id="rId13"/>
    <p:sldId id="269" r:id="rId14"/>
    <p:sldId id="270" r:id="rId15"/>
    <p:sldId id="271" r:id="rId1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A53D0A5D-60C2-4DFB-A38C-86588415DFA9}" type="datetimeFigureOut">
              <a:rPr lang="es-MX" smtClean="0"/>
              <a:t>02/04/2014</a:t>
            </a:fld>
            <a:endParaRPr lang="es-MX"/>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MX"/>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17DA00C6-28F2-454D-808C-FA1318A4C86E}"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53D0A5D-60C2-4DFB-A38C-86588415DFA9}" type="datetimeFigureOut">
              <a:rPr lang="es-MX" smtClean="0"/>
              <a:t>02/04/2014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7DA00C6-28F2-454D-808C-FA1318A4C86E}"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53D0A5D-60C2-4DFB-A38C-86588415DFA9}" type="datetimeFigureOut">
              <a:rPr lang="es-MX" smtClean="0"/>
              <a:t>02/04/2014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7DA00C6-28F2-454D-808C-FA1318A4C86E}"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A53D0A5D-60C2-4DFB-A38C-86588415DFA9}" type="datetimeFigureOut">
              <a:rPr lang="es-MX" smtClean="0"/>
              <a:t>02/04/2014</a:t>
            </a:fld>
            <a:endParaRPr lang="es-MX"/>
          </a:p>
        </p:txBody>
      </p:sp>
      <p:sp>
        <p:nvSpPr>
          <p:cNvPr id="5" name="4 Marcador de pie de página"/>
          <p:cNvSpPr>
            <a:spLocks noGrp="1"/>
          </p:cNvSpPr>
          <p:nvPr>
            <p:ph type="ftr" sz="quarter" idx="11"/>
          </p:nvPr>
        </p:nvSpPr>
        <p:spPr>
          <a:xfrm>
            <a:off x="457200" y="6480969"/>
            <a:ext cx="4260056" cy="300831"/>
          </a:xfrm>
        </p:spPr>
        <p:txBody>
          <a:bodyPr/>
          <a:lstStyle/>
          <a:p>
            <a:endParaRPr lang="es-MX"/>
          </a:p>
        </p:txBody>
      </p:sp>
      <p:sp>
        <p:nvSpPr>
          <p:cNvPr id="6" name="5 Marcador de número de diapositiva"/>
          <p:cNvSpPr>
            <a:spLocks noGrp="1"/>
          </p:cNvSpPr>
          <p:nvPr>
            <p:ph type="sldNum" sz="quarter" idx="12"/>
          </p:nvPr>
        </p:nvSpPr>
        <p:spPr/>
        <p:txBody>
          <a:bodyPr/>
          <a:lstStyle/>
          <a:p>
            <a:fld id="{17DA00C6-28F2-454D-808C-FA1318A4C86E}"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A53D0A5D-60C2-4DFB-A38C-86588415DFA9}" type="datetimeFigureOut">
              <a:rPr lang="es-MX" smtClean="0"/>
              <a:t>02/04/2014</a:t>
            </a:fld>
            <a:endParaRPr lang="es-MX"/>
          </a:p>
        </p:txBody>
      </p:sp>
      <p:sp>
        <p:nvSpPr>
          <p:cNvPr id="5" name="4 Marcador de pie de página"/>
          <p:cNvSpPr>
            <a:spLocks noGrp="1"/>
          </p:cNvSpPr>
          <p:nvPr>
            <p:ph type="ftr" sz="quarter" idx="11"/>
          </p:nvPr>
        </p:nvSpPr>
        <p:spPr>
          <a:xfrm>
            <a:off x="2619376" y="6480969"/>
            <a:ext cx="4260056" cy="300831"/>
          </a:xfrm>
        </p:spPr>
        <p:txBody>
          <a:bodyPr/>
          <a:lstStyle/>
          <a:p>
            <a:endParaRPr lang="es-MX"/>
          </a:p>
        </p:txBody>
      </p:sp>
      <p:sp>
        <p:nvSpPr>
          <p:cNvPr id="6" name="5 Marcador de número de diapositiva"/>
          <p:cNvSpPr>
            <a:spLocks noGrp="1"/>
          </p:cNvSpPr>
          <p:nvPr>
            <p:ph type="sldNum" sz="quarter" idx="12"/>
          </p:nvPr>
        </p:nvSpPr>
        <p:spPr>
          <a:xfrm>
            <a:off x="8451056" y="809624"/>
            <a:ext cx="502920" cy="300831"/>
          </a:xfrm>
        </p:spPr>
        <p:txBody>
          <a:bodyPr/>
          <a:lstStyle/>
          <a:p>
            <a:fld id="{17DA00C6-28F2-454D-808C-FA1318A4C86E}" type="slidenum">
              <a:rPr lang="es-MX" smtClean="0"/>
              <a:t>‹Nº›</a:t>
            </a:fld>
            <a:endParaRPr lang="es-MX"/>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A53D0A5D-60C2-4DFB-A38C-86588415DFA9}" type="datetimeFigureOut">
              <a:rPr lang="es-MX" smtClean="0"/>
              <a:t>02/04/2014</a:t>
            </a:fld>
            <a:endParaRPr lang="es-MX"/>
          </a:p>
        </p:txBody>
      </p:sp>
      <p:sp>
        <p:nvSpPr>
          <p:cNvPr id="6" name="5 Marcador de pie de página"/>
          <p:cNvSpPr>
            <a:spLocks noGrp="1"/>
          </p:cNvSpPr>
          <p:nvPr>
            <p:ph type="ftr" sz="quarter" idx="11"/>
          </p:nvPr>
        </p:nvSpPr>
        <p:spPr>
          <a:xfrm>
            <a:off x="457200" y="6480969"/>
            <a:ext cx="4260056" cy="301752"/>
          </a:xfrm>
        </p:spPr>
        <p:txBody>
          <a:bodyPr/>
          <a:lstStyle/>
          <a:p>
            <a:endParaRPr lang="es-MX"/>
          </a:p>
        </p:txBody>
      </p:sp>
      <p:sp>
        <p:nvSpPr>
          <p:cNvPr id="7" name="6 Marcador de número de diapositiva"/>
          <p:cNvSpPr>
            <a:spLocks noGrp="1"/>
          </p:cNvSpPr>
          <p:nvPr>
            <p:ph type="sldNum" sz="quarter" idx="12"/>
          </p:nvPr>
        </p:nvSpPr>
        <p:spPr>
          <a:xfrm>
            <a:off x="7589520" y="6480969"/>
            <a:ext cx="502920" cy="301752"/>
          </a:xfrm>
        </p:spPr>
        <p:txBody>
          <a:bodyPr/>
          <a:lstStyle/>
          <a:p>
            <a:fld id="{17DA00C6-28F2-454D-808C-FA1318A4C86E}"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A53D0A5D-60C2-4DFB-A38C-86588415DFA9}" type="datetimeFigureOut">
              <a:rPr lang="es-MX" smtClean="0"/>
              <a:t>02/04/2014</a:t>
            </a:fld>
            <a:endParaRPr lang="es-MX"/>
          </a:p>
        </p:txBody>
      </p:sp>
      <p:sp>
        <p:nvSpPr>
          <p:cNvPr id="8" name="7 Marcador de pie de página"/>
          <p:cNvSpPr>
            <a:spLocks noGrp="1"/>
          </p:cNvSpPr>
          <p:nvPr>
            <p:ph type="ftr" sz="quarter" idx="11"/>
          </p:nvPr>
        </p:nvSpPr>
        <p:spPr>
          <a:xfrm>
            <a:off x="457200" y="6480969"/>
            <a:ext cx="4261104" cy="301752"/>
          </a:xfrm>
        </p:spPr>
        <p:txBody>
          <a:bodyPr/>
          <a:lstStyle/>
          <a:p>
            <a:endParaRPr lang="es-MX"/>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17DA00C6-28F2-454D-808C-FA1318A4C86E}" type="slidenum">
              <a:rPr lang="es-MX" smtClean="0"/>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A53D0A5D-60C2-4DFB-A38C-86588415DFA9}" type="datetimeFigureOut">
              <a:rPr lang="es-MX" smtClean="0"/>
              <a:t>02/04/2014</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17DA00C6-28F2-454D-808C-FA1318A4C86E}"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A53D0A5D-60C2-4DFB-A38C-86588415DFA9}" type="datetimeFigureOut">
              <a:rPr lang="es-MX" smtClean="0"/>
              <a:t>02/04/2014</a:t>
            </a:fld>
            <a:endParaRPr lang="es-MX"/>
          </a:p>
        </p:txBody>
      </p:sp>
      <p:sp>
        <p:nvSpPr>
          <p:cNvPr id="3" name="2 Marcador de pie de página"/>
          <p:cNvSpPr>
            <a:spLocks noGrp="1"/>
          </p:cNvSpPr>
          <p:nvPr>
            <p:ph type="ftr" sz="quarter" idx="11"/>
          </p:nvPr>
        </p:nvSpPr>
        <p:spPr>
          <a:xfrm>
            <a:off x="457200" y="6481890"/>
            <a:ext cx="4260056" cy="300831"/>
          </a:xfrm>
        </p:spPr>
        <p:txBody>
          <a:bodyPr/>
          <a:lstStyle/>
          <a:p>
            <a:endParaRPr lang="es-MX"/>
          </a:p>
        </p:txBody>
      </p:sp>
      <p:sp>
        <p:nvSpPr>
          <p:cNvPr id="4" name="3 Marcador de número de diapositiva"/>
          <p:cNvSpPr>
            <a:spLocks noGrp="1"/>
          </p:cNvSpPr>
          <p:nvPr>
            <p:ph type="sldNum" sz="quarter" idx="12"/>
          </p:nvPr>
        </p:nvSpPr>
        <p:spPr>
          <a:xfrm>
            <a:off x="7589520" y="6480969"/>
            <a:ext cx="502920" cy="301752"/>
          </a:xfrm>
        </p:spPr>
        <p:txBody>
          <a:bodyPr/>
          <a:lstStyle/>
          <a:p>
            <a:fld id="{17DA00C6-28F2-454D-808C-FA1318A4C86E}"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A53D0A5D-60C2-4DFB-A38C-86588415DFA9}" type="datetimeFigureOut">
              <a:rPr lang="es-MX" smtClean="0"/>
              <a:t>02/04/2014</a:t>
            </a:fld>
            <a:endParaRPr lang="es-MX"/>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MX"/>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17DA00C6-28F2-454D-808C-FA1318A4C86E}" type="slidenum">
              <a:rPr lang="es-MX" smtClean="0"/>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A53D0A5D-60C2-4DFB-A38C-86588415DFA9}" type="datetimeFigureOut">
              <a:rPr lang="es-MX" smtClean="0"/>
              <a:t>02/04/2014</a:t>
            </a:fld>
            <a:endParaRPr lang="es-MX"/>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MX"/>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17DA00C6-28F2-454D-808C-FA1318A4C86E}" type="slidenum">
              <a:rPr lang="es-MX" smtClean="0"/>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53D0A5D-60C2-4DFB-A38C-86588415DFA9}" type="datetimeFigureOut">
              <a:rPr lang="es-MX" smtClean="0"/>
              <a:t>02/04/2014</a:t>
            </a:fld>
            <a:endParaRPr lang="es-MX"/>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MX"/>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17DA00C6-28F2-454D-808C-FA1318A4C86E}" type="slidenum">
              <a:rPr lang="es-MX" smtClean="0"/>
              <a:t>‹Nº›</a:t>
            </a:fld>
            <a:endParaRPr lang="es-MX"/>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s.wikipedia.org/wiki/Energ%C3%ADa_mareomotriz" TargetMode="External"/><Relationship Id="rId2" Type="http://schemas.openxmlformats.org/officeDocument/2006/relationships/hyperlink" Target="http://es.wikipedia.org/wiki/Energ%C3%ADa_hidr%C3%A1ulica" TargetMode="External"/><Relationship Id="rId1" Type="http://schemas.openxmlformats.org/officeDocument/2006/relationships/slideLayout" Target="../slideLayouts/slideLayout2.xml"/><Relationship Id="rId5" Type="http://schemas.openxmlformats.org/officeDocument/2006/relationships/hyperlink" Target="http://es.wikipedia.org/wiki/Biomasa" TargetMode="External"/><Relationship Id="rId4" Type="http://schemas.openxmlformats.org/officeDocument/2006/relationships/hyperlink" Target="http://es.wikipedia.org/wiki/Energ%C3%ADa_geot%C3%A9rmica"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es.wikipedia.org/wiki/Energ%C3%ADa_potencial" TargetMode="External"/><Relationship Id="rId2" Type="http://schemas.openxmlformats.org/officeDocument/2006/relationships/hyperlink" Target="http://es.wikipedia.org/wiki/Energ%C3%ADa_cin%C3%A9tica"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es.wikipedia.org/wiki/Energ%C3%ADa_mareomotriz"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es.wikipedia.org/wiki/Alternador" TargetMode="External"/><Relationship Id="rId2" Type="http://schemas.openxmlformats.org/officeDocument/2006/relationships/hyperlink" Target="http://es.wikipedia.org/wiki/Marea"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es.wikipedia.org/wiki/Energ%C3%ADa_el%C3%A9ctrica" TargetMode="External"/><Relationship Id="rId4" Type="http://schemas.openxmlformats.org/officeDocument/2006/relationships/hyperlink" Target="http://es.wikipedia.org/wiki/Generaci%C3%B3n_de_energ%C3%ADa_el%C3%A9ctrica"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es.wikipedia.org/wiki/Energ%C3%ADa_t%C3%A9rmica" TargetMode="External"/><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hyperlink" Target="http://es.wikipedia.org/wiki/Tierra" TargetMode="External"/><Relationship Id="rId4" Type="http://schemas.openxmlformats.org/officeDocument/2006/relationships/hyperlink" Target="http://es.wikipedia.org/wiki/Calo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p:txBody>
          <a:bodyPr/>
          <a:lstStyle/>
          <a:p>
            <a:r>
              <a:rPr lang="es-MX" dirty="0" smtClean="0"/>
              <a:t>Normal particular 5 de mayo</a:t>
            </a:r>
          </a:p>
          <a:p>
            <a:r>
              <a:rPr lang="es-MX" dirty="0" smtClean="0"/>
              <a:t>Materia: Acercamiento a las ciencias naturales en primaria.</a:t>
            </a:r>
          </a:p>
          <a:p>
            <a:r>
              <a:rPr lang="es-MX" dirty="0" smtClean="0"/>
              <a:t>Maestro: Israel</a:t>
            </a:r>
          </a:p>
          <a:p>
            <a:r>
              <a:rPr lang="es-MX" dirty="0" smtClean="0"/>
              <a:t>2 semestre grupo B</a:t>
            </a:r>
          </a:p>
          <a:p>
            <a:r>
              <a:rPr lang="es-MX" dirty="0" smtClean="0"/>
              <a:t>Integrantes: Ivette Pérez Vázquez</a:t>
            </a:r>
            <a:endParaRPr lang="es-MX" dirty="0"/>
          </a:p>
        </p:txBody>
      </p:sp>
      <p:pic>
        <p:nvPicPr>
          <p:cNvPr id="1026" name="Picture 2" descr="C:\Users\mago\Pictures\travajos\normal 5 de may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260648"/>
            <a:ext cx="1714500"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6505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268760"/>
            <a:ext cx="7632847" cy="51834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MX" dirty="0" smtClean="0"/>
              <a:t>Energía eólica</a:t>
            </a:r>
            <a:endParaRPr lang="es-MX" dirty="0"/>
          </a:p>
        </p:txBody>
      </p:sp>
      <p:sp>
        <p:nvSpPr>
          <p:cNvPr id="3" name="2 Marcador de contenido"/>
          <p:cNvSpPr>
            <a:spLocks noGrp="1"/>
          </p:cNvSpPr>
          <p:nvPr>
            <p:ph idx="1"/>
          </p:nvPr>
        </p:nvSpPr>
        <p:spPr>
          <a:xfrm>
            <a:off x="107504" y="1882808"/>
            <a:ext cx="9036496" cy="4572000"/>
          </a:xfrm>
        </p:spPr>
        <p:txBody>
          <a:bodyPr/>
          <a:lstStyle/>
          <a:p>
            <a:r>
              <a:rPr lang="es-ES" dirty="0">
                <a:solidFill>
                  <a:srgbClr val="FF0000"/>
                </a:solidFill>
              </a:rPr>
              <a:t>En las centrales eólicas el viento mueve las aspas de los molinos y </a:t>
            </a:r>
            <a:r>
              <a:rPr lang="es-ES" dirty="0" smtClean="0">
                <a:solidFill>
                  <a:srgbClr val="FF0000"/>
                </a:solidFill>
              </a:rPr>
              <a:t>este movimiento </a:t>
            </a:r>
            <a:r>
              <a:rPr lang="es-ES" dirty="0">
                <a:solidFill>
                  <a:srgbClr val="FF0000"/>
                </a:solidFill>
              </a:rPr>
              <a:t>se transforma </a:t>
            </a:r>
            <a:r>
              <a:rPr lang="es-ES" dirty="0" smtClean="0">
                <a:solidFill>
                  <a:srgbClr val="FF0000"/>
                </a:solidFill>
              </a:rPr>
              <a:t>en electricidad.</a:t>
            </a:r>
          </a:p>
          <a:p>
            <a:endParaRPr lang="es-MX" dirty="0"/>
          </a:p>
        </p:txBody>
      </p:sp>
    </p:spTree>
    <p:extLst>
      <p:ext uri="{BB962C8B-B14F-4D97-AF65-F5344CB8AC3E}">
        <p14:creationId xmlns:p14="http://schemas.microsoft.com/office/powerpoint/2010/main" val="233357271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356992"/>
            <a:ext cx="7560840" cy="335553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518864" y="548680"/>
            <a:ext cx="8229600" cy="5906128"/>
          </a:xfrm>
        </p:spPr>
        <p:txBody>
          <a:bodyPr/>
          <a:lstStyle/>
          <a:p>
            <a:r>
              <a:rPr lang="es-MX" dirty="0"/>
              <a:t>Otras fuentes naturales de luz y calor, son los volcanes; durante una erupción se desprende gran cantidad de luz y de </a:t>
            </a:r>
            <a:r>
              <a:rPr lang="es-MX" dirty="0" smtClean="0"/>
              <a:t>calor. Otra </a:t>
            </a:r>
            <a:r>
              <a:rPr lang="es-MX" dirty="0"/>
              <a:t>fuente natural son </a:t>
            </a:r>
            <a:r>
              <a:rPr lang="es-MX" dirty="0" smtClean="0"/>
              <a:t>los géiseres </a:t>
            </a:r>
            <a:r>
              <a:rPr lang="es-MX" dirty="0"/>
              <a:t>que consisten en </a:t>
            </a:r>
            <a:r>
              <a:rPr lang="es-MX" dirty="0" smtClean="0"/>
              <a:t>chorros de </a:t>
            </a:r>
            <a:r>
              <a:rPr lang="es-MX" dirty="0"/>
              <a:t>agua caliente, que salen del interior del suelo, en algunos países fríos, las personas lo aprovechan para calentar sus hogares.</a:t>
            </a:r>
          </a:p>
        </p:txBody>
      </p:sp>
    </p:spTree>
    <p:extLst>
      <p:ext uri="{BB962C8B-B14F-4D97-AF65-F5344CB8AC3E}">
        <p14:creationId xmlns:p14="http://schemas.microsoft.com/office/powerpoint/2010/main" val="20134203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548680"/>
            <a:ext cx="9144000" cy="5906128"/>
          </a:xfrm>
        </p:spPr>
        <p:txBody>
          <a:bodyPr/>
          <a:lstStyle/>
          <a:p>
            <a:pPr lvl="0"/>
            <a:r>
              <a:rPr lang="es-ES" dirty="0"/>
              <a:t>Los ríos y lagos: </a:t>
            </a:r>
            <a:r>
              <a:rPr lang="es-ES" u="sng" dirty="0">
                <a:hlinkClick r:id="rId2" tooltip="Energía hidráulica"/>
              </a:rPr>
              <a:t>energía hidráulica</a:t>
            </a:r>
            <a:endParaRPr lang="es-MX" dirty="0"/>
          </a:p>
          <a:p>
            <a:pPr lvl="0"/>
            <a:r>
              <a:rPr lang="es-ES" dirty="0"/>
              <a:t>Los mares y océanos: </a:t>
            </a:r>
            <a:r>
              <a:rPr lang="es-ES" u="sng" dirty="0">
                <a:hlinkClick r:id="rId3" tooltip="Energía mareomotriz"/>
              </a:rPr>
              <a:t>energía mareomotriz</a:t>
            </a:r>
            <a:endParaRPr lang="es-MX" dirty="0"/>
          </a:p>
          <a:p>
            <a:pPr lvl="0"/>
            <a:r>
              <a:rPr lang="es-ES" dirty="0"/>
              <a:t>El calor de la Tierra : </a:t>
            </a:r>
            <a:r>
              <a:rPr lang="es-ES" u="sng" dirty="0">
                <a:hlinkClick r:id="rId4" tooltip="Energía geotérmica"/>
              </a:rPr>
              <a:t>energía geotérmica</a:t>
            </a:r>
            <a:endParaRPr lang="es-MX" dirty="0"/>
          </a:p>
          <a:p>
            <a:pPr lvl="0"/>
            <a:r>
              <a:rPr lang="es-ES" dirty="0"/>
              <a:t>La materia orgánica: </a:t>
            </a:r>
            <a:r>
              <a:rPr lang="es-ES" u="sng" dirty="0">
                <a:hlinkClick r:id="rId5" tooltip="Biomasa"/>
              </a:rPr>
              <a:t>biomasa</a:t>
            </a:r>
            <a:r>
              <a:rPr lang="es-ES" dirty="0" smtClean="0"/>
              <a:t>.</a:t>
            </a:r>
          </a:p>
          <a:p>
            <a:r>
              <a:rPr lang="es-MX" dirty="0"/>
              <a:t>Otra fuente natural de calor y luz, es el fuego. Proporciona calor al acercarse a una fogata, y energía para cocinar alimentos.</a:t>
            </a:r>
          </a:p>
          <a:p>
            <a:pPr lvl="0"/>
            <a:endParaRPr lang="es-MX" dirty="0"/>
          </a:p>
          <a:p>
            <a:endParaRPr lang="es-MX" dirty="0"/>
          </a:p>
        </p:txBody>
      </p:sp>
    </p:spTree>
    <p:extLst>
      <p:ext uri="{BB962C8B-B14F-4D97-AF65-F5344CB8AC3E}">
        <p14:creationId xmlns:p14="http://schemas.microsoft.com/office/powerpoint/2010/main" val="25843766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La energía hidráulica</a:t>
            </a:r>
            <a:endParaRPr lang="es-MX" dirty="0"/>
          </a:p>
        </p:txBody>
      </p:sp>
      <p:sp>
        <p:nvSpPr>
          <p:cNvPr id="3" name="2 Marcador de contenido"/>
          <p:cNvSpPr>
            <a:spLocks noGrp="1"/>
          </p:cNvSpPr>
          <p:nvPr>
            <p:ph idx="1"/>
          </p:nvPr>
        </p:nvSpPr>
        <p:spPr/>
        <p:txBody>
          <a:bodyPr/>
          <a:lstStyle/>
          <a:p>
            <a:r>
              <a:rPr lang="es-MX" dirty="0"/>
              <a:t>se obtiene del aprovechamiento de las energías </a:t>
            </a:r>
            <a:r>
              <a:rPr lang="es-MX" dirty="0">
                <a:hlinkClick r:id="rId2" tooltip="Energía cinética"/>
              </a:rPr>
              <a:t>cinética</a:t>
            </a:r>
            <a:r>
              <a:rPr lang="es-MX" dirty="0"/>
              <a:t> y </a:t>
            </a:r>
            <a:r>
              <a:rPr lang="es-MX" dirty="0" err="1">
                <a:hlinkClick r:id="rId3" tooltip="Energía potencial"/>
              </a:rPr>
              <a:t>potencial</a:t>
            </a:r>
            <a:r>
              <a:rPr lang="es-MX" dirty="0" err="1"/>
              <a:t>de</a:t>
            </a:r>
            <a:r>
              <a:rPr lang="es-MX" dirty="0"/>
              <a:t> la corriente del agua, saltos de agua o </a:t>
            </a:r>
            <a:r>
              <a:rPr lang="es-MX" dirty="0">
                <a:hlinkClick r:id="rId4" tooltip="Energía mareomotriz"/>
              </a:rPr>
              <a:t>mareas</a:t>
            </a:r>
            <a:r>
              <a:rPr lang="es-MX" dirty="0" smtClean="0"/>
              <a:t>.</a:t>
            </a:r>
          </a:p>
          <a:p>
            <a:endParaRPr lang="es-MX" dirty="0"/>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28" y="3789040"/>
            <a:ext cx="4703787" cy="2664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402586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71400"/>
            <a:ext cx="8229600" cy="1399032"/>
          </a:xfrm>
        </p:spPr>
        <p:txBody>
          <a:bodyPr/>
          <a:lstStyle/>
          <a:p>
            <a:r>
              <a:rPr lang="es-MX" dirty="0" smtClean="0"/>
              <a:t>Energía mareomotriz</a:t>
            </a:r>
            <a:endParaRPr lang="es-MX" dirty="0"/>
          </a:p>
        </p:txBody>
      </p:sp>
      <p:sp>
        <p:nvSpPr>
          <p:cNvPr id="3" name="2 Marcador de contenido"/>
          <p:cNvSpPr>
            <a:spLocks noGrp="1"/>
          </p:cNvSpPr>
          <p:nvPr>
            <p:ph idx="1"/>
          </p:nvPr>
        </p:nvSpPr>
        <p:spPr>
          <a:xfrm>
            <a:off x="21285" y="908720"/>
            <a:ext cx="8507288" cy="5258056"/>
          </a:xfrm>
        </p:spPr>
        <p:txBody>
          <a:bodyPr/>
          <a:lstStyle/>
          <a:p>
            <a:r>
              <a:rPr lang="es-MX" dirty="0"/>
              <a:t>La </a:t>
            </a:r>
            <a:r>
              <a:rPr lang="es-MX" b="1" dirty="0"/>
              <a:t>energía mareomotriz</a:t>
            </a:r>
            <a:r>
              <a:rPr lang="es-MX" dirty="0"/>
              <a:t> es la que se obtiene aprovechando las </a:t>
            </a:r>
            <a:r>
              <a:rPr lang="es-MX" dirty="0">
                <a:hlinkClick r:id="rId2" tooltip="Marea"/>
              </a:rPr>
              <a:t>mareas</a:t>
            </a:r>
            <a:r>
              <a:rPr lang="es-MX" dirty="0"/>
              <a:t>, mediante su empalme a un </a:t>
            </a:r>
            <a:r>
              <a:rPr lang="es-MX" dirty="0">
                <a:hlinkClick r:id="rId3" tooltip="Alternador"/>
              </a:rPr>
              <a:t>alternador</a:t>
            </a:r>
            <a:r>
              <a:rPr lang="es-MX" dirty="0"/>
              <a:t> se puede utilizar el sistema para la </a:t>
            </a:r>
            <a:r>
              <a:rPr lang="es-MX" dirty="0">
                <a:hlinkClick r:id="rId4" tooltip="Generación de energía eléctrica"/>
              </a:rPr>
              <a:t>generación de electricidad</a:t>
            </a:r>
            <a:r>
              <a:rPr lang="es-MX" dirty="0"/>
              <a:t>, transformando así la energía mareomotriz en </a:t>
            </a:r>
            <a:r>
              <a:rPr lang="es-MX" dirty="0">
                <a:hlinkClick r:id="rId5" tooltip="Energía eléctrica"/>
              </a:rPr>
              <a:t>energía </a:t>
            </a:r>
            <a:r>
              <a:rPr lang="es-MX" dirty="0" smtClean="0">
                <a:hlinkClick r:id="rId5" tooltip="Energía eléctrica"/>
              </a:rPr>
              <a:t>eléctrica</a:t>
            </a:r>
            <a:r>
              <a:rPr lang="es-MX" dirty="0"/>
              <a:t>.</a:t>
            </a:r>
          </a:p>
        </p:txBody>
      </p:sp>
      <p:pic>
        <p:nvPicPr>
          <p:cNvPr id="92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720" y="4365104"/>
            <a:ext cx="4176464" cy="230425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9622657"/>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628800"/>
            <a:ext cx="6768752" cy="5229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lstStyle/>
          <a:p>
            <a:r>
              <a:rPr lang="es-MX" dirty="0" smtClean="0"/>
              <a:t>Energía geotérmica</a:t>
            </a:r>
            <a:endParaRPr lang="es-MX" dirty="0"/>
          </a:p>
        </p:txBody>
      </p:sp>
      <p:sp>
        <p:nvSpPr>
          <p:cNvPr id="3" name="2 Marcador de contenido"/>
          <p:cNvSpPr>
            <a:spLocks noGrp="1"/>
          </p:cNvSpPr>
          <p:nvPr>
            <p:ph idx="1"/>
          </p:nvPr>
        </p:nvSpPr>
        <p:spPr/>
        <p:txBody>
          <a:bodyPr/>
          <a:lstStyle/>
          <a:p>
            <a:r>
              <a:rPr lang="es-MX" dirty="0">
                <a:solidFill>
                  <a:schemeClr val="accent2"/>
                </a:solidFill>
              </a:rPr>
              <a:t>La </a:t>
            </a:r>
            <a:r>
              <a:rPr lang="es-MX" b="1" dirty="0">
                <a:solidFill>
                  <a:schemeClr val="accent2"/>
                </a:solidFill>
              </a:rPr>
              <a:t>energía geotérmica</a:t>
            </a:r>
            <a:r>
              <a:rPr lang="es-MX" dirty="0">
                <a:solidFill>
                  <a:schemeClr val="accent2"/>
                </a:solidFill>
              </a:rPr>
              <a:t> es aquella </a:t>
            </a:r>
            <a:r>
              <a:rPr lang="es-MX" dirty="0">
                <a:solidFill>
                  <a:schemeClr val="accent2"/>
                </a:solidFill>
                <a:hlinkClick r:id="rId3" tooltip="Energía térmica"/>
              </a:rPr>
              <a:t>energía</a:t>
            </a:r>
            <a:r>
              <a:rPr lang="es-MX" dirty="0">
                <a:solidFill>
                  <a:schemeClr val="accent2"/>
                </a:solidFill>
              </a:rPr>
              <a:t> que puede obtenerse mediante el aprovechamiento del </a:t>
            </a:r>
            <a:r>
              <a:rPr lang="es-MX" dirty="0">
                <a:solidFill>
                  <a:schemeClr val="accent2"/>
                </a:solidFill>
                <a:hlinkClick r:id="rId4" tooltip="Calor"/>
              </a:rPr>
              <a:t>calor</a:t>
            </a:r>
            <a:r>
              <a:rPr lang="es-MX" dirty="0">
                <a:solidFill>
                  <a:schemeClr val="accent2"/>
                </a:solidFill>
              </a:rPr>
              <a:t> del interior de la </a:t>
            </a:r>
            <a:r>
              <a:rPr lang="es-MX" dirty="0">
                <a:solidFill>
                  <a:schemeClr val="accent2"/>
                </a:solidFill>
                <a:hlinkClick r:id="rId5" tooltip="Tierra"/>
              </a:rPr>
              <a:t>Tierra</a:t>
            </a:r>
            <a:r>
              <a:rPr lang="es-MX" dirty="0">
                <a:solidFill>
                  <a:schemeClr val="accent2"/>
                </a:solidFill>
              </a:rPr>
              <a:t>.</a:t>
            </a:r>
          </a:p>
        </p:txBody>
      </p:sp>
    </p:spTree>
    <p:extLst>
      <p:ext uri="{BB962C8B-B14F-4D97-AF65-F5344CB8AC3E}">
        <p14:creationId xmlns:p14="http://schemas.microsoft.com/office/powerpoint/2010/main" val="354825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5825802"/>
          </a:xfrm>
        </p:spPr>
        <p:txBody>
          <a:bodyPr>
            <a:normAutofit/>
          </a:bodyPr>
          <a:lstStyle/>
          <a:p>
            <a:r>
              <a:rPr lang="es-MX" dirty="0" smtClean="0"/>
              <a:t>TEMA:</a:t>
            </a:r>
            <a:br>
              <a:rPr lang="es-MX" dirty="0" smtClean="0"/>
            </a:br>
            <a:r>
              <a:rPr lang="es-MX" dirty="0" smtClean="0"/>
              <a:t>UBICASION DE LA TIERRA EN EL SISTEMA SOLAR.</a:t>
            </a:r>
            <a:br>
              <a:rPr lang="es-MX" dirty="0" smtClean="0"/>
            </a:br>
            <a:r>
              <a:rPr lang="es-MX" dirty="0" smtClean="0"/>
              <a:t/>
            </a:r>
            <a:br>
              <a:rPr lang="es-MX" dirty="0" smtClean="0"/>
            </a:br>
            <a:r>
              <a:rPr lang="es-MX" dirty="0" smtClean="0"/>
              <a:t>FUENTES NATURALES DE LUZ Y CALOR Y SUS APLICASIONES.</a:t>
            </a:r>
            <a:endParaRPr lang="es-MX" dirty="0"/>
          </a:p>
        </p:txBody>
      </p:sp>
    </p:spTree>
    <p:extLst>
      <p:ext uri="{BB962C8B-B14F-4D97-AF65-F5344CB8AC3E}">
        <p14:creationId xmlns:p14="http://schemas.microsoft.com/office/powerpoint/2010/main" val="223317378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UBICASION DE LA TIERRA EN EL SISTEMA SOLAR.</a:t>
            </a:r>
            <a:endParaRPr lang="es-MX" dirty="0"/>
          </a:p>
        </p:txBody>
      </p:sp>
      <p:sp>
        <p:nvSpPr>
          <p:cNvPr id="3" name="2 Marcador de contenido"/>
          <p:cNvSpPr>
            <a:spLocks noGrp="1"/>
          </p:cNvSpPr>
          <p:nvPr>
            <p:ph idx="1"/>
          </p:nvPr>
        </p:nvSpPr>
        <p:spPr/>
        <p:txBody>
          <a:bodyPr/>
          <a:lstStyle/>
          <a:p>
            <a:r>
              <a:rPr lang="es-MX" dirty="0"/>
              <a:t>La Tierra, el planeta que habitamos, </a:t>
            </a:r>
            <a:r>
              <a:rPr lang="es-MX" dirty="0" smtClean="0"/>
              <a:t>tiene el 3° lugar </a:t>
            </a:r>
            <a:r>
              <a:rPr lang="es-MX" dirty="0"/>
              <a:t>del Sistema </a:t>
            </a:r>
            <a:r>
              <a:rPr lang="es-MX" dirty="0" smtClean="0"/>
              <a:t>Solar y el cual  est</a:t>
            </a:r>
            <a:r>
              <a:rPr lang="es-MX" dirty="0"/>
              <a:t>a</a:t>
            </a:r>
            <a:r>
              <a:rPr lang="es-MX" dirty="0" smtClean="0"/>
              <a:t> </a:t>
            </a:r>
            <a:r>
              <a:rPr lang="es-MX" dirty="0"/>
              <a:t>formado por el sol; </a:t>
            </a:r>
            <a:r>
              <a:rPr lang="es-MX" dirty="0" smtClean="0"/>
              <a:t>los planetas </a:t>
            </a:r>
            <a:r>
              <a:rPr lang="es-MX" dirty="0"/>
              <a:t>Mercurio, Venus, Tierra, Marte, </a:t>
            </a:r>
            <a:r>
              <a:rPr lang="es-MX" dirty="0" smtClean="0"/>
              <a:t>Júpiter, </a:t>
            </a:r>
            <a:r>
              <a:rPr lang="es-MX" dirty="0"/>
              <a:t>Saturno, Urano, Neptuno y </a:t>
            </a:r>
            <a:r>
              <a:rPr lang="es-MX" dirty="0" smtClean="0"/>
              <a:t>Plutón.</a:t>
            </a:r>
          </a:p>
          <a:p>
            <a:endParaRPr lang="es-MX"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4252276"/>
            <a:ext cx="4549960" cy="2521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341582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4664"/>
            <a:ext cx="8712967" cy="63367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MX" dirty="0" smtClean="0"/>
              <a:t>Acercamiento de la tierra al sol.</a:t>
            </a:r>
            <a:endParaRPr lang="es-MX" dirty="0"/>
          </a:p>
        </p:txBody>
      </p:sp>
      <p:sp>
        <p:nvSpPr>
          <p:cNvPr id="3" name="2 Marcador de contenido"/>
          <p:cNvSpPr>
            <a:spLocks noGrp="1"/>
          </p:cNvSpPr>
          <p:nvPr>
            <p:ph idx="1"/>
          </p:nvPr>
        </p:nvSpPr>
        <p:spPr/>
        <p:txBody>
          <a:bodyPr>
            <a:normAutofit fontScale="92500" lnSpcReduction="10000"/>
          </a:bodyPr>
          <a:lstStyle/>
          <a:p>
            <a:r>
              <a:rPr lang="es-MX" sz="3200" dirty="0" smtClean="0">
                <a:latin typeface="Calibri"/>
                <a:ea typeface="Calibri"/>
                <a:cs typeface="Times New Roman"/>
              </a:rPr>
              <a:t> </a:t>
            </a:r>
            <a:r>
              <a:rPr lang="es-MX" sz="3200" dirty="0">
                <a:latin typeface="Calibri"/>
                <a:ea typeface="Calibri"/>
                <a:cs typeface="Times New Roman"/>
              </a:rPr>
              <a:t>La distancia media de la Tierra al Sol es de aproximadamente 149,6 millones de Km, que se traducen por practicidad en el número redondo de 150 millones</a:t>
            </a:r>
            <a:r>
              <a:rPr lang="es-MX" sz="3200" dirty="0" smtClean="0">
                <a:latin typeface="Calibri"/>
                <a:ea typeface="Calibri"/>
                <a:cs typeface="Times New Roman"/>
              </a:rPr>
              <a:t>.</a:t>
            </a:r>
            <a:r>
              <a:rPr lang="es-MX" sz="3200" dirty="0"/>
              <a:t> </a:t>
            </a:r>
            <a:r>
              <a:rPr lang="es-MX" sz="3200" dirty="0">
                <a:latin typeface="Calibri" panose="020F0502020204030204" pitchFamily="34" charset="0"/>
              </a:rPr>
              <a:t>Si esta medida variara, habría graves consecuencias; si se alejara demasiado, se congelaría y sería muy fría para habitar en ella; si se acercara más al Sol, ésta sería demasiado caliente.</a:t>
            </a:r>
          </a:p>
          <a:p>
            <a:r>
              <a:rPr lang="es-MX" sz="3200" dirty="0">
                <a:latin typeface="Calibri"/>
                <a:ea typeface="Calibri"/>
                <a:cs typeface="Times New Roman"/>
              </a:rPr>
              <a:t/>
            </a:r>
            <a:br>
              <a:rPr lang="es-MX" sz="3200" dirty="0">
                <a:latin typeface="Calibri"/>
                <a:ea typeface="Calibri"/>
                <a:cs typeface="Times New Roman"/>
              </a:rPr>
            </a:br>
            <a:endParaRPr lang="es-MX" dirty="0"/>
          </a:p>
        </p:txBody>
      </p:sp>
    </p:spTree>
    <p:extLst>
      <p:ext uri="{BB962C8B-B14F-4D97-AF65-F5344CB8AC3E}">
        <p14:creationId xmlns:p14="http://schemas.microsoft.com/office/powerpoint/2010/main" val="156327044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6122152"/>
          </a:xfrm>
        </p:spPr>
        <p:txBody>
          <a:bodyPr/>
          <a:lstStyle/>
          <a:p>
            <a:r>
              <a:rPr lang="es-MX" dirty="0"/>
              <a:t>La principal importancia de la ubicación de la Tierra en el Sistema Solar es que se encuentra en un punto donde es posible el desarrollo de la vida por la distancia que tiene con respecto al Sol.</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924944"/>
            <a:ext cx="5328592" cy="33123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324424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4664"/>
            <a:ext cx="8784976" cy="6264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p:txBody>
          <a:bodyPr/>
          <a:lstStyle/>
          <a:p>
            <a:r>
              <a:rPr lang="es-MX" dirty="0"/>
              <a:t>La rotación de la Tierra es un fenómeno fundamental también para el desarrollo de la vida. Gracias a este </a:t>
            </a:r>
            <a:r>
              <a:rPr lang="es-MX" dirty="0" smtClean="0"/>
              <a:t>proceso </a:t>
            </a:r>
            <a:r>
              <a:rPr lang="es-MX" dirty="0"/>
              <a:t>la Tierra no siempre queda expuesta a la luz solar por un lado y a la penumbra por el otro, sino que todo el globo recibe luz. </a:t>
            </a:r>
          </a:p>
        </p:txBody>
      </p:sp>
    </p:spTree>
    <p:extLst>
      <p:ext uri="{BB962C8B-B14F-4D97-AF65-F5344CB8AC3E}">
        <p14:creationId xmlns:p14="http://schemas.microsoft.com/office/powerpoint/2010/main" val="38025772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8280920" cy="496855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MX" dirty="0" smtClean="0"/>
              <a:t>Fuentes naturales de luz y calor.</a:t>
            </a:r>
            <a:endParaRPr lang="es-MX" dirty="0"/>
          </a:p>
        </p:txBody>
      </p:sp>
      <p:sp>
        <p:nvSpPr>
          <p:cNvPr id="3" name="2 Marcador de contenido"/>
          <p:cNvSpPr>
            <a:spLocks noGrp="1"/>
          </p:cNvSpPr>
          <p:nvPr>
            <p:ph idx="1"/>
          </p:nvPr>
        </p:nvSpPr>
        <p:spPr/>
        <p:txBody>
          <a:bodyPr/>
          <a:lstStyle/>
          <a:p>
            <a:r>
              <a:rPr lang="es-MX" dirty="0" smtClean="0"/>
              <a:t>Existen diferentes tipos de energía una de las principales son :</a:t>
            </a:r>
          </a:p>
          <a:p>
            <a:r>
              <a:rPr lang="es-MX" dirty="0" smtClean="0"/>
              <a:t>La solar</a:t>
            </a:r>
            <a:endParaRPr lang="es-MX" dirty="0"/>
          </a:p>
        </p:txBody>
      </p:sp>
    </p:spTree>
    <p:extLst>
      <p:ext uri="{BB962C8B-B14F-4D97-AF65-F5344CB8AC3E}">
        <p14:creationId xmlns:p14="http://schemas.microsoft.com/office/powerpoint/2010/main" val="34622945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6122152"/>
          </a:xfrm>
        </p:spPr>
        <p:txBody>
          <a:bodyPr/>
          <a:lstStyle/>
          <a:p>
            <a:r>
              <a:rPr lang="es-MX" sz="3200" dirty="0" smtClean="0">
                <a:latin typeface="Calibri"/>
                <a:ea typeface="Calibri"/>
                <a:cs typeface="Times New Roman"/>
              </a:rPr>
              <a:t> </a:t>
            </a:r>
            <a:r>
              <a:rPr lang="es-MX" sz="3200" dirty="0">
                <a:latin typeface="Calibri"/>
                <a:ea typeface="Calibri"/>
                <a:cs typeface="Times New Roman"/>
              </a:rPr>
              <a:t>Este astro, el Sol, es la principal fuente de energía y con la que se llevan a cabo la mayoría de los procesos necesarios para la supervivencia del hombre. Sin esta gran fuente de energía, simplemente no podríamos existir.</a:t>
            </a:r>
            <a:br>
              <a:rPr lang="es-MX" sz="3200" dirty="0">
                <a:latin typeface="Calibri"/>
                <a:ea typeface="Calibri"/>
                <a:cs typeface="Times New Roman"/>
              </a:rPr>
            </a:br>
            <a:endParaRPr lang="es-MX"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356992"/>
            <a:ext cx="4248472" cy="3240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146503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4313634"/>
          </a:xfrm>
        </p:spPr>
        <p:txBody>
          <a:bodyPr>
            <a:normAutofit/>
          </a:bodyPr>
          <a:lstStyle/>
          <a:p>
            <a:r>
              <a:rPr lang="es-MX" sz="3200" dirty="0" smtClean="0">
                <a:latin typeface="Arial" panose="020B0604020202020204" pitchFamily="34" charset="0"/>
                <a:cs typeface="Arial" panose="020B0604020202020204" pitchFamily="34" charset="0"/>
              </a:rPr>
              <a:t>la energía solar tiene distintos usos uno de los mas común es que es utilizada con fines domésticos es decir se utiliza para calentar líquidos los cuales se pueden utilizar para cocinar e incluso para bañarse </a:t>
            </a:r>
            <a:endParaRPr lang="es-MX" sz="3200" dirty="0">
              <a:latin typeface="Arial" panose="020B0604020202020204" pitchFamily="34" charset="0"/>
              <a:cs typeface="Arial" panose="020B0604020202020204" pitchFamily="34"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717032"/>
            <a:ext cx="3600400" cy="2664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1850081"/>
      </p:ext>
    </p:extLst>
  </p:cSld>
  <p:clrMapOvr>
    <a:masterClrMapping/>
  </p:clrMapOvr>
  <p:transition spd="slow">
    <p:wheel spokes="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3058</TotalTime>
  <Words>463</Words>
  <Application>Microsoft Office PowerPoint</Application>
  <PresentationFormat>Presentación en pantalla (4:3)</PresentationFormat>
  <Paragraphs>32</Paragraphs>
  <Slides>15</Slides>
  <Notes>0</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Brío</vt:lpstr>
      <vt:lpstr>Presentación de PowerPoint</vt:lpstr>
      <vt:lpstr>TEMA: UBICASION DE LA TIERRA EN EL SISTEMA SOLAR.  FUENTES NATURALES DE LUZ Y CALOR Y SUS APLICASIONES.</vt:lpstr>
      <vt:lpstr>UBICASION DE LA TIERRA EN EL SISTEMA SOLAR.</vt:lpstr>
      <vt:lpstr>Acercamiento de la tierra al sol.</vt:lpstr>
      <vt:lpstr>Presentación de PowerPoint</vt:lpstr>
      <vt:lpstr>Presentación de PowerPoint</vt:lpstr>
      <vt:lpstr>Fuentes naturales de luz y calor.</vt:lpstr>
      <vt:lpstr>Presentación de PowerPoint</vt:lpstr>
      <vt:lpstr>la energía solar tiene distintos usos uno de los mas común es que es utilizada con fines domésticos es decir se utiliza para calentar líquidos los cuales se pueden utilizar para cocinar e incluso para bañarse </vt:lpstr>
      <vt:lpstr>Energía eólica</vt:lpstr>
      <vt:lpstr>Presentación de PowerPoint</vt:lpstr>
      <vt:lpstr>Presentación de PowerPoint</vt:lpstr>
      <vt:lpstr>La energía hidráulica</vt:lpstr>
      <vt:lpstr>Energía mareomotriz</vt:lpstr>
      <vt:lpstr>Energía geotérmica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ivetth</dc:creator>
  <cp:lastModifiedBy>ivetth</cp:lastModifiedBy>
  <cp:revision>16</cp:revision>
  <dcterms:created xsi:type="dcterms:W3CDTF">2014-03-26T17:53:53Z</dcterms:created>
  <dcterms:modified xsi:type="dcterms:W3CDTF">2014-04-03T18:22:36Z</dcterms:modified>
</cp:coreProperties>
</file>